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187" autoAdjust="0"/>
  </p:normalViewPr>
  <p:slideViewPr>
    <p:cSldViewPr>
      <p:cViewPr varScale="1">
        <p:scale>
          <a:sx n="81" d="100"/>
          <a:sy n="81" d="100"/>
        </p:scale>
        <p:origin x="86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068C-6002-4C5A-940A-4FC449A5184F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78DD-3A51-4BD2-90CD-5E78B19DA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6035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068C-6002-4C5A-940A-4FC449A5184F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78DD-3A51-4BD2-90CD-5E78B19DA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211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068C-6002-4C5A-940A-4FC449A5184F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78DD-3A51-4BD2-90CD-5E78B19DA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0302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068C-6002-4C5A-940A-4FC449A5184F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78DD-3A51-4BD2-90CD-5E78B19DA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225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068C-6002-4C5A-940A-4FC449A5184F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78DD-3A51-4BD2-90CD-5E78B19DA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500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068C-6002-4C5A-940A-4FC449A5184F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78DD-3A51-4BD2-90CD-5E78B19DA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05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068C-6002-4C5A-940A-4FC449A5184F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78DD-3A51-4BD2-90CD-5E78B19DA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921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068C-6002-4C5A-940A-4FC449A5184F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78DD-3A51-4BD2-90CD-5E78B19DA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8140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068C-6002-4C5A-940A-4FC449A5184F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78DD-3A51-4BD2-90CD-5E78B19DA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732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068C-6002-4C5A-940A-4FC449A5184F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78DD-3A51-4BD2-90CD-5E78B19DA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277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7068C-6002-4C5A-940A-4FC449A5184F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1F78DD-3A51-4BD2-90CD-5E78B19DA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993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7068C-6002-4C5A-940A-4FC449A5184F}" type="datetimeFigureOut">
              <a:rPr kumimoji="1" lang="ja-JP" altLang="en-US" smtClean="0"/>
              <a:t>2022/6/22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F78DD-3A51-4BD2-90CD-5E78B19DAC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04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mailto:NDvision@j-retail.co.jp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93158" y="621689"/>
            <a:ext cx="9307513" cy="4571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srgbClr val="92D050"/>
              </a:solidFill>
            </a:endParaRPr>
          </a:p>
        </p:txBody>
      </p:sp>
      <p:sp>
        <p:nvSpPr>
          <p:cNvPr id="11267" name="テキスト ボックス 4"/>
          <p:cNvSpPr txBox="1">
            <a:spLocks noChangeArrowheads="1"/>
          </p:cNvSpPr>
          <p:nvPr/>
        </p:nvSpPr>
        <p:spPr bwMode="auto">
          <a:xfrm>
            <a:off x="0" y="122374"/>
            <a:ext cx="891782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 b="1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itchFamily="50" charset="-128"/>
                <a:ea typeface="Meiryo UI" pitchFamily="50" charset="-128"/>
              </a:rPr>
              <a:t>★</a:t>
            </a:r>
            <a:r>
              <a:rPr lang="ja-JP" altLang="en-US" sz="18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itchFamily="50" charset="-128"/>
                <a:ea typeface="Meiryo UI" pitchFamily="50" charset="-128"/>
              </a:rPr>
              <a:t>鉄道開業</a:t>
            </a:r>
            <a:r>
              <a:rPr lang="en-US" altLang="ja-JP" sz="18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itchFamily="50" charset="-128"/>
                <a:ea typeface="Meiryo UI" pitchFamily="50" charset="-128"/>
              </a:rPr>
              <a:t>150</a:t>
            </a:r>
            <a:r>
              <a:rPr lang="ja-JP" altLang="en-US" sz="1800" b="1" dirty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itchFamily="50" charset="-128"/>
                <a:ea typeface="Meiryo UI" pitchFamily="50" charset="-128"/>
              </a:rPr>
              <a:t>周年記念セール</a:t>
            </a:r>
            <a:r>
              <a:rPr lang="ja-JP" altLang="en-US" sz="1800" b="1" dirty="0" smtClean="0">
                <a:ln w="0"/>
                <a:solidFill>
                  <a:srgbClr val="00B05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itchFamily="50" charset="-128"/>
                <a:ea typeface="Meiryo UI" pitchFamily="50" charset="-128"/>
              </a:rPr>
              <a:t>★</a:t>
            </a:r>
            <a:r>
              <a:rPr lang="ja-JP" altLang="en-US" sz="1800" b="1" dirty="0" smtClean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20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itchFamily="50" charset="-128"/>
                <a:ea typeface="Meiryo UI" pitchFamily="50" charset="-128"/>
              </a:rPr>
              <a:t>ネットワーク</a:t>
            </a:r>
            <a:r>
              <a:rPr lang="en-US" altLang="ja-JP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itchFamily="50" charset="-128"/>
                <a:ea typeface="Meiryo UI" pitchFamily="50" charset="-128"/>
              </a:rPr>
              <a:t>144</a:t>
            </a:r>
            <a:r>
              <a:rPr lang="ja-JP" altLang="en-US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itchFamily="50" charset="-128"/>
                <a:ea typeface="Meiryo UI" pitchFamily="50" charset="-128"/>
              </a:rPr>
              <a:t>駅</a:t>
            </a:r>
            <a:r>
              <a:rPr lang="en-US" altLang="ja-JP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itchFamily="50" charset="-128"/>
                <a:ea typeface="Meiryo UI" pitchFamily="50" charset="-128"/>
              </a:rPr>
              <a:t>303</a:t>
            </a:r>
            <a:r>
              <a:rPr lang="ja-JP" altLang="en-US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itchFamily="50" charset="-128"/>
                <a:ea typeface="Meiryo UI" pitchFamily="50" charset="-128"/>
              </a:rPr>
              <a:t>面が</a:t>
            </a:r>
            <a:r>
              <a:rPr lang="ja-JP" altLang="en-US" sz="2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itchFamily="50" charset="-128"/>
                <a:ea typeface="Meiryo UI" pitchFamily="50" charset="-128"/>
              </a:rPr>
              <a:t>約</a:t>
            </a:r>
            <a:r>
              <a:rPr lang="en-US" altLang="ja-JP" sz="2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itchFamily="50" charset="-128"/>
                <a:ea typeface="Meiryo UI" pitchFamily="50" charset="-128"/>
              </a:rPr>
              <a:t>32%</a:t>
            </a:r>
            <a:r>
              <a:rPr lang="ja-JP" altLang="en-US" sz="2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itchFamily="50" charset="-128"/>
                <a:ea typeface="Meiryo UI" pitchFamily="50" charset="-128"/>
              </a:rPr>
              <a:t>オフ</a:t>
            </a:r>
            <a:r>
              <a:rPr lang="en-US" altLang="ja-JP" sz="24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eiryo UI" pitchFamily="50" charset="-128"/>
                <a:ea typeface="Meiryo UI" pitchFamily="50" charset="-128"/>
              </a:rPr>
              <a:t>‼</a:t>
            </a:r>
            <a:endParaRPr lang="ja-JP" altLang="en-US" sz="2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eiryo UI" pitchFamily="50" charset="-128"/>
              <a:ea typeface="Meiryo UI" pitchFamily="50" charset="-128"/>
            </a:endParaRPr>
          </a:p>
        </p:txBody>
      </p:sp>
      <p:pic>
        <p:nvPicPr>
          <p:cNvPr id="11268" name="Picture 2" descr="C:\Users\n_tsunashima\Desktop\HPチーム\03デジタルサイネージ\03作成資料\2019年度\20190117音ロゴ作成\音符合体ロゴ04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8641" y="6073637"/>
            <a:ext cx="1141277" cy="362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テキスト ボックス 6"/>
          <p:cNvSpPr txBox="1">
            <a:spLocks noChangeArrowheads="1"/>
          </p:cNvSpPr>
          <p:nvPr/>
        </p:nvSpPr>
        <p:spPr bwMode="auto">
          <a:xfrm>
            <a:off x="92907" y="758918"/>
            <a:ext cx="9015597" cy="5726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9121" tIns="39121" rIns="39121" bIns="39121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 b="1" dirty="0" smtClean="0">
                <a:latin typeface="Meiryo UI" pitchFamily="50" charset="-128"/>
                <a:ea typeface="Meiryo UI" pitchFamily="50" charset="-128"/>
              </a:rPr>
              <a:t>商品概要</a:t>
            </a:r>
            <a:endParaRPr lang="en-US" altLang="ja-JP" sz="1400" b="1" dirty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000" b="1" dirty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1600" dirty="0" smtClean="0">
                <a:latin typeface="Meiryo UI" pitchFamily="50" charset="-128"/>
                <a:ea typeface="Meiryo UI" pitchFamily="50" charset="-128"/>
              </a:rPr>
              <a:t>東京圏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</a:rPr>
              <a:t>※1</a:t>
            </a:r>
            <a:r>
              <a:rPr lang="ja-JP" altLang="en-US" sz="1600" dirty="0">
                <a:latin typeface="Meiryo UI" pitchFamily="50" charset="-128"/>
                <a:ea typeface="Meiryo UI" pitchFamily="50" charset="-128"/>
              </a:rPr>
              <a:t>に設置</a:t>
            </a:r>
            <a:r>
              <a:rPr lang="ja-JP" altLang="en-US" sz="1600" dirty="0" smtClean="0">
                <a:latin typeface="Meiryo UI" pitchFamily="50" charset="-128"/>
                <a:ea typeface="Meiryo UI" pitchFamily="50" charset="-128"/>
              </a:rPr>
              <a:t>された</a:t>
            </a:r>
            <a:r>
              <a:rPr lang="en-US" altLang="ja-JP" sz="1600" b="1" dirty="0" smtClean="0">
                <a:latin typeface="Meiryo UI" pitchFamily="50" charset="-128"/>
                <a:ea typeface="Meiryo UI" pitchFamily="50" charset="-128"/>
              </a:rPr>
              <a:t>144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</a:rPr>
              <a:t>駅・</a:t>
            </a:r>
            <a:r>
              <a:rPr lang="en-US" altLang="ja-JP" sz="1600" b="1" dirty="0" smtClean="0">
                <a:latin typeface="Meiryo UI" pitchFamily="50" charset="-128"/>
                <a:ea typeface="Meiryo UI" pitchFamily="50" charset="-128"/>
              </a:rPr>
              <a:t>303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</a:rPr>
              <a:t>面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</a:rPr>
              <a:t>※2</a:t>
            </a:r>
            <a:r>
              <a:rPr lang="ja-JP" altLang="en-US" sz="1600" dirty="0">
                <a:latin typeface="Meiryo UI" pitchFamily="50" charset="-128"/>
                <a:ea typeface="Meiryo UI" pitchFamily="50" charset="-128"/>
              </a:rPr>
              <a:t>で</a:t>
            </a:r>
            <a:r>
              <a:rPr lang="en-US" altLang="ja-JP" sz="1600" b="1" dirty="0">
                <a:latin typeface="Meiryo UI" pitchFamily="50" charset="-128"/>
                <a:ea typeface="Meiryo UI" pitchFamily="50" charset="-128"/>
              </a:rPr>
              <a:t>1</a:t>
            </a:r>
            <a:r>
              <a:rPr lang="ja-JP" altLang="en-US" sz="1600" b="1" dirty="0">
                <a:latin typeface="Meiryo UI" pitchFamily="50" charset="-128"/>
                <a:ea typeface="Meiryo UI" pitchFamily="50" charset="-128"/>
              </a:rPr>
              <a:t>週間・</a:t>
            </a:r>
            <a:r>
              <a:rPr lang="en-US" altLang="ja-JP" sz="1600" b="1" dirty="0">
                <a:latin typeface="Meiryo UI" pitchFamily="50" charset="-128"/>
                <a:ea typeface="Meiryo UI" pitchFamily="50" charset="-128"/>
              </a:rPr>
              <a:t>1</a:t>
            </a:r>
            <a:r>
              <a:rPr lang="ja-JP" altLang="en-US" sz="1600" b="1" dirty="0">
                <a:latin typeface="Meiryo UI" pitchFamily="50" charset="-128"/>
                <a:ea typeface="Meiryo UI" pitchFamily="50" charset="-128"/>
              </a:rPr>
              <a:t>枠</a:t>
            </a:r>
            <a:r>
              <a:rPr lang="en-US" altLang="ja-JP" sz="1600" b="1" dirty="0">
                <a:latin typeface="Meiryo UI" pitchFamily="50" charset="-128"/>
                <a:ea typeface="Meiryo UI" pitchFamily="50" charset="-128"/>
              </a:rPr>
              <a:t>(15</a:t>
            </a:r>
            <a:r>
              <a:rPr lang="ja-JP" altLang="en-US" sz="1600" b="1" dirty="0">
                <a:latin typeface="Meiryo UI" pitchFamily="50" charset="-128"/>
                <a:ea typeface="Meiryo UI" pitchFamily="50" charset="-128"/>
              </a:rPr>
              <a:t>秒</a:t>
            </a:r>
            <a:r>
              <a:rPr lang="en-US" altLang="ja-JP" sz="1600" b="1" dirty="0" smtClean="0">
                <a:latin typeface="Meiryo UI" pitchFamily="50" charset="-128"/>
                <a:ea typeface="Meiryo UI" pitchFamily="50" charset="-128"/>
              </a:rPr>
              <a:t>)</a:t>
            </a:r>
            <a:r>
              <a:rPr lang="ja-JP" altLang="en-US" sz="1600" dirty="0" smtClean="0">
                <a:latin typeface="Meiryo UI" pitchFamily="50" charset="-128"/>
                <a:ea typeface="Meiryo UI" pitchFamily="50" charset="-128"/>
              </a:rPr>
              <a:t>放映できる</a:t>
            </a:r>
            <a:r>
              <a:rPr lang="ja-JP" altLang="en-US" sz="1600" b="1" dirty="0" smtClean="0">
                <a:latin typeface="Meiryo UI" pitchFamily="50" charset="-128"/>
                <a:ea typeface="Meiryo UI" pitchFamily="50" charset="-128"/>
              </a:rPr>
              <a:t>ネットワーク</a:t>
            </a:r>
            <a:r>
              <a:rPr lang="ja-JP" altLang="en-US" sz="1600" dirty="0" smtClean="0">
                <a:latin typeface="Meiryo UI" pitchFamily="50" charset="-128"/>
                <a:ea typeface="Meiryo UI" pitchFamily="50" charset="-128"/>
              </a:rPr>
              <a:t>が、</a:t>
            </a:r>
            <a:endParaRPr lang="en-US" altLang="ja-JP" sz="1600" dirty="0" smtClean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600" dirty="0" smtClean="0">
                <a:solidFill>
                  <a:schemeClr val="accent6">
                    <a:lumMod val="75000"/>
                  </a:schemeClr>
                </a:solidFill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1600" dirty="0">
                <a:latin typeface="Meiryo UI" pitchFamily="50" charset="-128"/>
                <a:ea typeface="Meiryo UI" pitchFamily="50" charset="-128"/>
              </a:rPr>
              <a:t>各</a:t>
            </a:r>
            <a:r>
              <a:rPr lang="ja-JP" altLang="en-US" sz="1600" dirty="0" smtClean="0">
                <a:latin typeface="Meiryo UI" pitchFamily="50" charset="-128"/>
                <a:ea typeface="Meiryo UI" pitchFamily="50" charset="-128"/>
              </a:rPr>
              <a:t>週先着</a:t>
            </a:r>
            <a:r>
              <a:rPr lang="ja-JP" altLang="en-US" sz="1600" dirty="0">
                <a:latin typeface="Meiryo UI" pitchFamily="50" charset="-128"/>
                <a:ea typeface="Meiryo UI" pitchFamily="50" charset="-128"/>
              </a:rPr>
              <a:t>１</a:t>
            </a:r>
            <a:r>
              <a:rPr lang="ja-JP" altLang="en-US" sz="1600" dirty="0" smtClean="0">
                <a:latin typeface="Meiryo UI" pitchFamily="50" charset="-128"/>
                <a:ea typeface="Meiryo UI" pitchFamily="50" charset="-128"/>
              </a:rPr>
              <a:t>枠限定で</a:t>
            </a:r>
            <a:r>
              <a:rPr lang="en-US" altLang="ja-JP" sz="2400" b="1" u="sng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150</a:t>
            </a:r>
            <a:r>
              <a:rPr lang="ja-JP" altLang="en-US" sz="2400" b="1" u="sng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万円</a:t>
            </a:r>
            <a:r>
              <a:rPr lang="en-US" altLang="ja-JP" sz="2400" b="1" u="sng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(</a:t>
            </a:r>
            <a:r>
              <a:rPr lang="ja-JP" altLang="en-US" sz="2400" b="1" u="sng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約</a:t>
            </a:r>
            <a:r>
              <a:rPr lang="en-US" altLang="ja-JP" sz="2400" b="1" u="sng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32%</a:t>
            </a:r>
            <a:r>
              <a:rPr lang="ja-JP" altLang="en-US" sz="2400" b="1" u="sng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オフ</a:t>
            </a:r>
            <a:r>
              <a:rPr lang="en-US" altLang="ja-JP" sz="2400" b="1" u="sng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)</a:t>
            </a:r>
            <a:r>
              <a:rPr lang="ja-JP" altLang="en-US" sz="1600" dirty="0" smtClean="0">
                <a:latin typeface="Meiryo UI" pitchFamily="50" charset="-128"/>
                <a:ea typeface="Meiryo UI" pitchFamily="50" charset="-128"/>
              </a:rPr>
              <a:t>とおトクにご利用いただけます。</a:t>
            </a:r>
            <a:endParaRPr lang="en-US" altLang="ja-JP" sz="1600" dirty="0" smtClean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600" dirty="0"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1600" dirty="0" smtClean="0">
                <a:latin typeface="Meiryo UI" pitchFamily="50" charset="-128"/>
                <a:ea typeface="Meiryo UI" pitchFamily="50" charset="-128"/>
              </a:rPr>
              <a:t>この機会に、ぜひご利用くださいませ</a:t>
            </a:r>
            <a:r>
              <a:rPr lang="en-US" altLang="ja-JP" sz="1600" dirty="0" smtClean="0">
                <a:latin typeface="Meiryo UI" pitchFamily="50" charset="-128"/>
                <a:ea typeface="Meiryo UI" pitchFamily="50" charset="-128"/>
              </a:rPr>
              <a:t>‼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ja-JP" sz="200" dirty="0" smtClean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</a:rPr>
              <a:t> 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</a:rPr>
              <a:t>※1.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</a:rPr>
              <a:t>東京都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</a:rPr>
              <a:t>、神奈川県、埼玉県、千葉県の一都三県を指します　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</a:rPr>
              <a:t>※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</a:rPr>
              <a:t>2.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</a:rPr>
              <a:t>設置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</a:rPr>
              <a:t>駅、面数は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</a:rPr>
              <a:t>202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</a:rPr>
              <a:t>2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</a:rPr>
              <a:t>年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</a:rPr>
              <a:t>4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</a:rPr>
              <a:t>月現在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</a:rPr>
              <a:t>の数値となります　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900" dirty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700" dirty="0" smtClean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latin typeface="Meiryo UI" pitchFamily="50" charset="-128"/>
                <a:ea typeface="Meiryo UI" pitchFamily="50" charset="-128"/>
              </a:rPr>
              <a:t>・対象期間：</a:t>
            </a:r>
            <a:r>
              <a:rPr lang="en-US" altLang="ja-JP" sz="14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2022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年</a:t>
            </a:r>
            <a:r>
              <a:rPr lang="en-US" altLang="ja-JP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7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月</a:t>
            </a:r>
            <a:r>
              <a:rPr lang="en-US" altLang="ja-JP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4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日週～</a:t>
            </a:r>
            <a:r>
              <a:rPr lang="en-US" altLang="ja-JP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12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月</a:t>
            </a:r>
            <a:r>
              <a:rPr lang="en-US" altLang="ja-JP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26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日週</a:t>
            </a:r>
            <a:r>
              <a:rPr lang="ja-JP" altLang="en-US" sz="1400" dirty="0">
                <a:solidFill>
                  <a:schemeClr val="accent6">
                    <a:lumMod val="75000"/>
                  </a:schemeClr>
                </a:solidFill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</a:rPr>
              <a:t>　</a:t>
            </a:r>
            <a:endParaRPr lang="en-US" altLang="ja-JP" sz="1400" b="1" u="sng" dirty="0">
              <a:solidFill>
                <a:srgbClr val="FF0000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None/>
            </a:pPr>
            <a:endParaRPr lang="en-US" altLang="ja-JP" sz="900" b="1" dirty="0">
              <a:solidFill>
                <a:srgbClr val="00B0F0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None/>
            </a:pPr>
            <a:r>
              <a:rPr lang="ja-JP" altLang="en-US" sz="1400" dirty="0" smtClean="0">
                <a:latin typeface="Meiryo UI" pitchFamily="50" charset="-128"/>
                <a:ea typeface="Meiryo UI" pitchFamily="50" charset="-128"/>
              </a:rPr>
              <a:t>・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</a:rPr>
              <a:t>料金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</a:rPr>
              <a:t>：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</a:rPr>
              <a:t>定価</a:t>
            </a:r>
            <a:r>
              <a:rPr lang="en-US" altLang="ja-JP" sz="1200" dirty="0">
                <a:latin typeface="Meiryo UI" pitchFamily="50" charset="-128"/>
                <a:ea typeface="Meiryo UI" pitchFamily="50" charset="-128"/>
              </a:rPr>
              <a:t>220</a:t>
            </a:r>
            <a:r>
              <a:rPr lang="ja-JP" altLang="en-US" sz="1200" dirty="0">
                <a:latin typeface="Meiryo UI" pitchFamily="50" charset="-128"/>
                <a:ea typeface="Meiryo UI" pitchFamily="50" charset="-128"/>
              </a:rPr>
              <a:t>万</a:t>
            </a:r>
            <a:r>
              <a:rPr lang="ja-JP" altLang="en-US" sz="1200" dirty="0" smtClean="0">
                <a:latin typeface="Meiryo UI" pitchFamily="50" charset="-128"/>
                <a:ea typeface="Meiryo UI" pitchFamily="50" charset="-128"/>
              </a:rPr>
              <a:t>円→</a:t>
            </a:r>
            <a:r>
              <a:rPr lang="en-US" altLang="ja-JP" sz="1400" b="1" u="sng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 </a:t>
            </a:r>
            <a:r>
              <a:rPr lang="en-US" altLang="ja-JP" sz="1400" b="1" u="sng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150</a:t>
            </a:r>
            <a:r>
              <a:rPr lang="ja-JP" altLang="en-US" sz="1400" b="1" u="sng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万円</a:t>
            </a:r>
            <a:r>
              <a:rPr lang="en-US" altLang="ja-JP" sz="1400" b="1" u="sng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/</a:t>
            </a:r>
            <a:r>
              <a:rPr lang="ja-JP" altLang="en-US" sz="1400" b="1" u="sng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週</a:t>
            </a:r>
            <a:r>
              <a:rPr lang="en-US" altLang="ja-JP" sz="1400" b="1" u="sng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(</a:t>
            </a:r>
            <a:r>
              <a:rPr lang="ja-JP" altLang="en-US" sz="1400" b="1" u="sng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約</a:t>
            </a:r>
            <a:r>
              <a:rPr lang="en-US" altLang="ja-JP" sz="1400" b="1" u="sng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32%</a:t>
            </a:r>
            <a:r>
              <a:rPr lang="ja-JP" altLang="en-US" sz="1400" b="1" u="sng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オフ</a:t>
            </a:r>
            <a:r>
              <a:rPr lang="en-US" altLang="ja-JP" sz="1400" b="1" u="sng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)</a:t>
            </a:r>
            <a:endParaRPr lang="en-US" altLang="ja-JP" sz="14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400" dirty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 smtClean="0">
                <a:latin typeface="Meiryo UI" pitchFamily="50" charset="-128"/>
                <a:ea typeface="Meiryo UI" pitchFamily="50" charset="-128"/>
              </a:rPr>
              <a:t>・販売枠数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</a:rPr>
              <a:t>：</a:t>
            </a:r>
            <a:r>
              <a:rPr lang="ja-JP" altLang="en-US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各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週先着</a:t>
            </a:r>
            <a:r>
              <a:rPr lang="ja-JP" altLang="en-US" sz="1400" b="1" dirty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１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itchFamily="50" charset="-128"/>
                <a:ea typeface="Meiryo UI" pitchFamily="50" charset="-128"/>
              </a:rPr>
              <a:t>枠</a:t>
            </a:r>
            <a:endParaRPr lang="en-US" altLang="ja-JP" sz="1400" b="1" dirty="0">
              <a:solidFill>
                <a:srgbClr val="FF0000"/>
              </a:solidFill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900" dirty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>
                <a:latin typeface="Meiryo UI" pitchFamily="50" charset="-128"/>
                <a:ea typeface="Meiryo UI" pitchFamily="50" charset="-128"/>
              </a:rPr>
              <a:t>・放映回数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</a:rPr>
              <a:t>：約</a:t>
            </a:r>
            <a:r>
              <a:rPr lang="en-US" altLang="ja-JP" sz="1400" dirty="0" smtClean="0">
                <a:latin typeface="Meiryo UI" pitchFamily="50" charset="-128"/>
                <a:ea typeface="Meiryo UI" pitchFamily="50" charset="-128"/>
              </a:rPr>
              <a:t>30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</a:rPr>
              <a:t>万回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</a:rPr>
              <a:t>(1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</a:rPr>
              <a:t>週間</a:t>
            </a:r>
            <a:r>
              <a:rPr lang="en-US" altLang="ja-JP" sz="1400" dirty="0">
                <a:latin typeface="Meiryo UI" pitchFamily="50" charset="-128"/>
                <a:ea typeface="Meiryo UI" pitchFamily="50" charset="-128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Meiryo UI" pitchFamily="50" charset="-128"/>
                <a:ea typeface="Meiryo UI" pitchFamily="50" charset="-128"/>
              </a:rPr>
              <a:t>　 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</a:rPr>
              <a:t>※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</a:rPr>
              <a:t>放映保証回数である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</a:rPr>
              <a:t>90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</a:rPr>
              <a:t>％で算出</a:t>
            </a:r>
            <a:endParaRPr lang="en-US" altLang="ja-JP" sz="1000" dirty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</a:rPr>
              <a:t> 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</a:rPr>
              <a:t>※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</a:rPr>
              <a:t>6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</a:rPr>
              <a:t>時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</a:rPr>
              <a:t>~24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</a:rPr>
              <a:t>時まで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</a:rPr>
              <a:t>18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</a:rPr>
              <a:t>時間放映 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Meiryo UI" pitchFamily="50" charset="-128"/>
                <a:ea typeface="Meiryo UI" pitchFamily="50" charset="-128"/>
              </a:rPr>
              <a:t>　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</a:rPr>
              <a:t> 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</a:rPr>
              <a:t>※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</a:rPr>
              <a:t>一部放映時間が店舗営業時間と同様の箇所もございます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</a:rPr>
              <a:t>。</a:t>
            </a:r>
            <a:endParaRPr lang="en-US" altLang="ja-JP" sz="1000" b="1" dirty="0" smtClean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400" b="1" dirty="0" smtClean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400" b="1" dirty="0" smtClean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400" b="1" dirty="0" smtClean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400" b="1" dirty="0" smtClean="0">
                <a:latin typeface="Meiryo UI" pitchFamily="50" charset="-128"/>
                <a:ea typeface="Meiryo UI" pitchFamily="50" charset="-128"/>
              </a:rPr>
              <a:t>注意事項</a:t>
            </a:r>
            <a:endParaRPr lang="en-US" altLang="ja-JP" sz="1400" b="1" dirty="0" smtClean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300" b="1" dirty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</a:rPr>
              <a:t>・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</a:rPr>
              <a:t>料金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</a:rPr>
              <a:t>は税抜・グロスです。</a:t>
            </a:r>
            <a:endParaRPr lang="en-US" altLang="ja-JP" sz="1100" dirty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ja-JP" altLang="en-US" sz="200" dirty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</a:rPr>
              <a:t>・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</a:rPr>
              <a:t>申込み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</a:rPr>
              <a:t>が重複した場合は調整させて頂きます。</a:t>
            </a:r>
            <a:endParaRPr lang="en-US" altLang="ja-JP" sz="1100" dirty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ja-JP" altLang="en-US" sz="200" dirty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</a:rPr>
              <a:t>・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</a:rPr>
              <a:t>既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</a:rPr>
              <a:t>にお申込みいただいた件名、入札件名については対象外とさせて頂きます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</a:rPr>
              <a:t>。</a:t>
            </a:r>
            <a:endParaRPr lang="en-US" altLang="ja-JP" sz="1100" dirty="0" smtClean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ja-JP" altLang="en-US" sz="200" dirty="0" smtClean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ja-JP" altLang="en-US" sz="200" dirty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</a:rPr>
              <a:t>・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</a:rPr>
              <a:t>広告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</a:rPr>
              <a:t>内容は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</a:rPr>
              <a:t>1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</a:rPr>
              <a:t>商品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</a:rPr>
              <a:t>1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</a:rPr>
              <a:t>サービスを原則とします。</a:t>
            </a:r>
            <a:endParaRPr lang="en-US" altLang="ja-JP" sz="1100" dirty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ja-JP" altLang="en-US" sz="200" dirty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</a:rPr>
              <a:t>・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</a:rPr>
              <a:t>特殊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</a:rPr>
              <a:t>な放映パターンなどをご希望の場合は、別途オプション料金が発生いたします。事前にお問い合わせください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</a:rPr>
              <a:t>。</a:t>
            </a:r>
            <a:endParaRPr lang="en-US" altLang="ja-JP" sz="1100" dirty="0" smtClean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200" dirty="0" smtClean="0">
              <a:latin typeface="Meiryo UI" pitchFamily="50" charset="-128"/>
              <a:ea typeface="Meiryo UI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100" dirty="0">
                <a:latin typeface="Meiryo UI" pitchFamily="50" charset="-128"/>
                <a:ea typeface="Meiryo UI" pitchFamily="50" charset="-128"/>
              </a:rPr>
              <a:t>・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</a:rPr>
              <a:t>最低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</a:rPr>
              <a:t>露出回数は、緊急時放映支障を含め</a:t>
            </a:r>
            <a:r>
              <a:rPr lang="en-US" altLang="ja-JP" sz="1100" dirty="0">
                <a:latin typeface="Meiryo UI" pitchFamily="50" charset="-128"/>
                <a:ea typeface="Meiryo UI" pitchFamily="50" charset="-128"/>
              </a:rPr>
              <a:t>90</a:t>
            </a:r>
            <a:r>
              <a:rPr lang="ja-JP" altLang="en-US" sz="1100" dirty="0">
                <a:latin typeface="Meiryo UI" pitchFamily="50" charset="-128"/>
                <a:ea typeface="Meiryo UI" pitchFamily="50" charset="-128"/>
              </a:rPr>
              <a:t>％稼働時の回数とします</a:t>
            </a:r>
            <a:r>
              <a:rPr lang="ja-JP" altLang="en-US" sz="1100" dirty="0" smtClean="0">
                <a:latin typeface="Meiryo UI" pitchFamily="50" charset="-128"/>
                <a:ea typeface="Meiryo UI" pitchFamily="50" charset="-128"/>
              </a:rPr>
              <a:t>。</a:t>
            </a:r>
            <a:endParaRPr lang="en-US" altLang="ja-JP" sz="1100" dirty="0" smtClean="0">
              <a:latin typeface="Meiryo UI" pitchFamily="50" charset="-128"/>
              <a:ea typeface="Meiryo UI" pitchFamily="50" charset="-128"/>
            </a:endParaRPr>
          </a:p>
        </p:txBody>
      </p:sp>
      <p:pic>
        <p:nvPicPr>
          <p:cNvPr id="11270" name="Picture 2" descr="C:\Users\n_tsunashima\Desktop\HPチーム\03デジタルサイネージ\03作成資料\2018年\20181127新カタログ案（2019年度）\20190207NDVカタログ作成(耕文社送付データ)\02画像素材\04ビジョン画像\01大型ビジョン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45"/>
          <a:stretch>
            <a:fillRect/>
          </a:stretch>
        </p:blipFill>
        <p:spPr bwMode="auto">
          <a:xfrm>
            <a:off x="4932040" y="3501008"/>
            <a:ext cx="1778544" cy="1561329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1" name="Picture 3" descr="C:\Users\n_tsunashima\Desktop\HPチーム\03デジタルサイネージ\03作成資料\2018年\20181127新カタログ案（2019年度）\20190207NDVカタログ作成(耕文社送付データ)\02画像素材\04ビジョン画像\02KIOSK店頭ビジョン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96"/>
          <a:stretch>
            <a:fillRect/>
          </a:stretch>
        </p:blipFill>
        <p:spPr bwMode="auto">
          <a:xfrm>
            <a:off x="6888942" y="3501008"/>
            <a:ext cx="1855288" cy="1584176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2" name="テキスト ボックス 15"/>
          <p:cNvSpPr txBox="1">
            <a:spLocks noChangeArrowheads="1"/>
          </p:cNvSpPr>
          <p:nvPr/>
        </p:nvSpPr>
        <p:spPr bwMode="auto">
          <a:xfrm>
            <a:off x="5710415" y="3214288"/>
            <a:ext cx="2233613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000" b="1" dirty="0">
                <a:solidFill>
                  <a:srgbClr val="00B050"/>
                </a:solidFill>
                <a:latin typeface="Meiryo UI" pitchFamily="50" charset="-128"/>
                <a:ea typeface="Meiryo UI" pitchFamily="50" charset="-128"/>
              </a:rPr>
              <a:t>放映媒体イメージ</a:t>
            </a:r>
            <a:r>
              <a:rPr lang="en-US" altLang="ja-JP" sz="1000" b="1" dirty="0">
                <a:solidFill>
                  <a:srgbClr val="00B050"/>
                </a:solidFill>
                <a:latin typeface="Meiryo UI" pitchFamily="50" charset="-128"/>
                <a:ea typeface="Meiryo UI" pitchFamily="50" charset="-128"/>
              </a:rPr>
              <a:t>(</a:t>
            </a:r>
            <a:r>
              <a:rPr lang="ja-JP" altLang="en-US" sz="1000" b="1" dirty="0">
                <a:solidFill>
                  <a:srgbClr val="00B050"/>
                </a:solidFill>
                <a:latin typeface="Meiryo UI" pitchFamily="50" charset="-128"/>
                <a:ea typeface="Meiryo UI" pitchFamily="50" charset="-128"/>
              </a:rPr>
              <a:t>横型、音活用可能</a:t>
            </a:r>
            <a:r>
              <a:rPr lang="en-US" altLang="ja-JP" sz="1000" b="1" dirty="0">
                <a:solidFill>
                  <a:srgbClr val="00B050"/>
                </a:solidFill>
                <a:latin typeface="Meiryo UI" pitchFamily="50" charset="-128"/>
                <a:ea typeface="Meiryo UI" pitchFamily="50" charset="-128"/>
              </a:rPr>
              <a:t>)</a:t>
            </a:r>
            <a:endParaRPr lang="ja-JP" altLang="en-US" sz="700" b="1" dirty="0">
              <a:solidFill>
                <a:srgbClr val="00B050"/>
              </a:solidFill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1276" name="テキスト ボックス 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6990501" y="6597352"/>
            <a:ext cx="13687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000" dirty="0">
                <a:latin typeface="Meiryo UI" pitchFamily="50" charset="-128"/>
                <a:ea typeface="Meiryo UI" pitchFamily="50" charset="-128"/>
              </a:rPr>
              <a:t>ndvision@jr-cross.co.jp</a:t>
            </a:r>
            <a:endParaRPr lang="ja-JP" altLang="en-US" sz="1000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1277" name="テキスト ボックス 2"/>
          <p:cNvSpPr txBox="1">
            <a:spLocks noChangeArrowheads="1"/>
          </p:cNvSpPr>
          <p:nvPr/>
        </p:nvSpPr>
        <p:spPr bwMode="auto">
          <a:xfrm>
            <a:off x="5565215" y="6611779"/>
            <a:ext cx="130676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Meiryo UI" pitchFamily="50" charset="-128"/>
                <a:ea typeface="Meiryo UI" pitchFamily="50" charset="-128"/>
              </a:rPr>
              <a:t>☎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</a:rPr>
              <a:t>050-3644-0418</a:t>
            </a:r>
            <a:endParaRPr lang="ja-JP" altLang="en-US" sz="1000" dirty="0">
              <a:latin typeface="Meiryo UI" pitchFamily="50" charset="-128"/>
              <a:ea typeface="Meiryo UI" pitchFamily="50" charset="-128"/>
            </a:endParaRPr>
          </a:p>
        </p:txBody>
      </p:sp>
      <p:sp>
        <p:nvSpPr>
          <p:cNvPr id="11278" name="テキスト ボックス 2"/>
          <p:cNvSpPr txBox="1">
            <a:spLocks noChangeArrowheads="1"/>
          </p:cNvSpPr>
          <p:nvPr/>
        </p:nvSpPr>
        <p:spPr bwMode="auto">
          <a:xfrm>
            <a:off x="3929678" y="6611029"/>
            <a:ext cx="17091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Meiryo UI" pitchFamily="50" charset="-128"/>
                <a:ea typeface="Meiryo UI" pitchFamily="50" charset="-128"/>
              </a:rPr>
              <a:t>商品戦略部販売促進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</a:rPr>
              <a:t>ユニット</a:t>
            </a:r>
          </a:p>
        </p:txBody>
      </p:sp>
      <p:sp>
        <p:nvSpPr>
          <p:cNvPr id="31" name="テキスト ボックス 2"/>
          <p:cNvSpPr txBox="1">
            <a:spLocks noChangeArrowheads="1"/>
          </p:cNvSpPr>
          <p:nvPr/>
        </p:nvSpPr>
        <p:spPr bwMode="auto">
          <a:xfrm>
            <a:off x="459706" y="6542088"/>
            <a:ext cx="1350962" cy="33813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ja-JP" sz="1600" b="1" dirty="0" smtClean="0">
                <a:solidFill>
                  <a:srgbClr val="00B050"/>
                </a:solidFill>
                <a:latin typeface="Meiryo UI" pitchFamily="50" charset="-128"/>
                <a:ea typeface="Meiryo UI" pitchFamily="50" charset="-128"/>
              </a:rPr>
              <a:t>【</a:t>
            </a:r>
            <a:r>
              <a:rPr lang="ja-JP" altLang="en-US" sz="1600" b="1" dirty="0" smtClean="0">
                <a:solidFill>
                  <a:srgbClr val="00B050"/>
                </a:solidFill>
                <a:latin typeface="Meiryo UI" pitchFamily="50" charset="-128"/>
                <a:ea typeface="Meiryo UI" pitchFamily="50" charset="-128"/>
              </a:rPr>
              <a:t>お問合せ先</a:t>
            </a:r>
            <a:r>
              <a:rPr lang="en-US" altLang="ja-JP" sz="1600" b="1" dirty="0" smtClean="0">
                <a:solidFill>
                  <a:srgbClr val="00B050"/>
                </a:solidFill>
                <a:latin typeface="Meiryo UI" pitchFamily="50" charset="-128"/>
                <a:ea typeface="Meiryo UI" pitchFamily="50" charset="-128"/>
              </a:rPr>
              <a:t>】</a:t>
            </a:r>
            <a:endParaRPr lang="ja-JP" altLang="en-US" sz="1050" dirty="0">
              <a:solidFill>
                <a:srgbClr val="00B050"/>
              </a:solidFill>
              <a:latin typeface="Meiryo UI" pitchFamily="50" charset="-128"/>
              <a:ea typeface="Meiryo UI" pitchFamily="50" charset="-128"/>
            </a:endParaRPr>
          </a:p>
        </p:txBody>
      </p:sp>
      <p:pic>
        <p:nvPicPr>
          <p:cNvPr id="11280" name="Picture 9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37" t="22411" r="13351" b="21922"/>
          <a:stretch>
            <a:fillRect/>
          </a:stretch>
        </p:blipFill>
        <p:spPr bwMode="auto">
          <a:xfrm>
            <a:off x="6851148" y="6669882"/>
            <a:ext cx="156937" cy="11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テキスト ボックス 1"/>
          <p:cNvSpPr txBox="1"/>
          <p:nvPr/>
        </p:nvSpPr>
        <p:spPr>
          <a:xfrm>
            <a:off x="1791441" y="6575424"/>
            <a:ext cx="30689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JR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東日本クロスステーション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-90652" y="6513040"/>
            <a:ext cx="9307513" cy="4197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 dirty="0">
              <a:solidFill>
                <a:srgbClr val="00B05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09630" y="1144944"/>
            <a:ext cx="8249650" cy="1203936"/>
          </a:xfrm>
          <a:prstGeom prst="rect">
            <a:avLst/>
          </a:prstGeom>
          <a:noFill/>
          <a:ln w="127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343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2065</TotalTime>
  <Words>338</Words>
  <Application>Microsoft Office PowerPoint</Application>
  <PresentationFormat>画面に合わせる (4:3)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全商品30%off！！</dc:title>
  <dc:creator>綱島慎彦</dc:creator>
  <cp:lastModifiedBy>105620 熊倉　このみ</cp:lastModifiedBy>
  <cp:revision>95</cp:revision>
  <cp:lastPrinted>2021-12-21T00:54:42Z</cp:lastPrinted>
  <dcterms:created xsi:type="dcterms:W3CDTF">2020-08-11T07:15:25Z</dcterms:created>
  <dcterms:modified xsi:type="dcterms:W3CDTF">2022-06-22T06:21:58Z</dcterms:modified>
</cp:coreProperties>
</file>